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9"/>
  </p:notesMasterIdLst>
  <p:sldIdLst>
    <p:sldId id="256" r:id="rId2"/>
    <p:sldId id="261" r:id="rId3"/>
    <p:sldId id="301" r:id="rId4"/>
    <p:sldId id="257" r:id="rId5"/>
    <p:sldId id="302" r:id="rId6"/>
    <p:sldId id="303" r:id="rId7"/>
    <p:sldId id="304" r:id="rId8"/>
    <p:sldId id="305" r:id="rId9"/>
    <p:sldId id="258" r:id="rId10"/>
    <p:sldId id="259" r:id="rId11"/>
    <p:sldId id="269" r:id="rId12"/>
    <p:sldId id="270" r:id="rId13"/>
    <p:sldId id="272" r:id="rId14"/>
    <p:sldId id="294" r:id="rId15"/>
    <p:sldId id="273" r:id="rId16"/>
    <p:sldId id="274" r:id="rId17"/>
    <p:sldId id="260" r:id="rId18"/>
    <p:sldId id="262" r:id="rId19"/>
    <p:sldId id="268" r:id="rId20"/>
    <p:sldId id="263" r:id="rId21"/>
    <p:sldId id="275" r:id="rId22"/>
    <p:sldId id="276" r:id="rId23"/>
    <p:sldId id="277" r:id="rId24"/>
    <p:sldId id="264" r:id="rId25"/>
    <p:sldId id="265" r:id="rId26"/>
    <p:sldId id="266" r:id="rId27"/>
    <p:sldId id="279" r:id="rId28"/>
    <p:sldId id="281" r:id="rId29"/>
    <p:sldId id="278" r:id="rId30"/>
    <p:sldId id="267" r:id="rId31"/>
    <p:sldId id="282" r:id="rId32"/>
    <p:sldId id="283" r:id="rId33"/>
    <p:sldId id="284" r:id="rId34"/>
    <p:sldId id="285" r:id="rId35"/>
    <p:sldId id="286" r:id="rId36"/>
    <p:sldId id="290" r:id="rId37"/>
    <p:sldId id="287" r:id="rId38"/>
    <p:sldId id="288" r:id="rId39"/>
    <p:sldId id="289" r:id="rId40"/>
    <p:sldId id="291" r:id="rId41"/>
    <p:sldId id="297" r:id="rId42"/>
    <p:sldId id="292" r:id="rId43"/>
    <p:sldId id="293" r:id="rId44"/>
    <p:sldId id="295" r:id="rId45"/>
    <p:sldId id="298" r:id="rId46"/>
    <p:sldId id="299" r:id="rId47"/>
    <p:sldId id="300" r:id="rId4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3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3.tiff"/><Relationship Id="rId4" Type="http://schemas.openxmlformats.org/officeDocument/2006/relationships/image" Target="../media/image39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solidFill>
                  <a:srgbClr val="011893"/>
                </a:solidFill>
              </a:rPr>
              <a:t>Python</a:t>
            </a:r>
            <a:r>
              <a:rPr kumimoji="1" lang="ja-JP" altLang="en-US" sz="3200">
                <a:solidFill>
                  <a:srgbClr val="011893"/>
                </a:solidFill>
              </a:rPr>
              <a:t>の概要と</a:t>
            </a:r>
            <a:r>
              <a:rPr kumimoji="1" lang="en-US" altLang="ja-JP" sz="3200">
                <a:solidFill>
                  <a:srgbClr val="011893"/>
                </a:solidFill>
              </a:rPr>
              <a:t>Google Colab</a:t>
            </a:r>
            <a:r>
              <a:rPr kumimoji="1" lang="ja-JP" altLang="en-US" sz="3200">
                <a:solidFill>
                  <a:srgbClr val="011893"/>
                </a:solidFill>
              </a:rPr>
              <a:t>の使い方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プログラミング基礎同演習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2019/09/24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我々が住むこの世界を</a:t>
            </a:r>
            <a:r>
              <a:rPr lang="ja-JP" altLang="en-US" sz="2400">
                <a:solidFill>
                  <a:srgbClr val="011893"/>
                </a:solidFill>
              </a:rPr>
              <a:t>理解・記述</a:t>
            </a:r>
            <a:r>
              <a:rPr lang="ja-JP" altLang="en-US" sz="2400"/>
              <a:t>する学問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この世界は</a:t>
            </a:r>
            <a:r>
              <a:rPr kumimoji="1" lang="ja-JP" altLang="en-US" sz="2400">
                <a:solidFill>
                  <a:srgbClr val="FF0000"/>
                </a:solidFill>
              </a:rPr>
              <a:t>微分方程式</a:t>
            </a:r>
            <a:r>
              <a:rPr kumimoji="1" lang="ja-JP" altLang="en-US" sz="2400"/>
              <a:t>で記述されている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4F47C7-2808-034C-963F-FD2F8931941D}"/>
              </a:ext>
            </a:extLst>
          </p:cNvPr>
          <p:cNvSpPr txBox="1"/>
          <p:nvPr/>
        </p:nvSpPr>
        <p:spPr>
          <a:xfrm>
            <a:off x="1180227" y="4763875"/>
            <a:ext cx="685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</a:t>
            </a:r>
            <a:r>
              <a:rPr kumimoji="1" lang="ja-JP" altLang="en-US" sz="2400">
                <a:solidFill>
                  <a:srgbClr val="011893"/>
                </a:solidFill>
              </a:rPr>
              <a:t>支配方程式</a:t>
            </a:r>
            <a:r>
              <a:rPr kumimoji="1" lang="en-US" altLang="ja-JP" sz="2400"/>
              <a:t>(Governing Equation)</a:t>
            </a:r>
            <a:r>
              <a:rPr kumimoji="1" lang="ja-JP" altLang="en-US" sz="2400"/>
              <a:t>と呼びます</a:t>
            </a:r>
          </a:p>
        </p:txBody>
      </p:sp>
    </p:spTree>
    <p:extLst>
      <p:ext uri="{BB962C8B-B14F-4D97-AF65-F5344CB8AC3E}">
        <p14:creationId xmlns:p14="http://schemas.microsoft.com/office/powerpoint/2010/main" val="14505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/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m:oMathPara>
                </a14:m>
                <a:endParaRPr kumimoji="1" lang="ja-JP" altLang="en-US" sz="105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83D290A-8951-CF4B-BD3B-82EB460D8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5618480"/>
                <a:ext cx="453541" cy="553998"/>
              </a:xfrm>
              <a:prstGeom prst="rect">
                <a:avLst/>
              </a:prstGeom>
              <a:blipFill>
                <a:blip r:embed="rId3"/>
                <a:stretch>
                  <a:fillRect l="-13889" r="-11111" b="-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8D8197-E99A-6F40-B366-EE7F38DF7B4E}"/>
              </a:ext>
            </a:extLst>
          </p:cNvPr>
          <p:cNvSpPr txBox="1"/>
          <p:nvPr/>
        </p:nvSpPr>
        <p:spPr>
          <a:xfrm>
            <a:off x="2235200" y="5720080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bg1">
                    <a:lumMod val="50000"/>
                  </a:schemeClr>
                </a:solidFill>
              </a:rPr>
              <a:t>は偏微分記号。とりあえず微分の一種と思ってください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5772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14960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14421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67127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2786031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6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164516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070787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397667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本講義の目的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730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の文法やライブラリの使い方を覚える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1390BCB-4F0C-8942-8136-8EBCB37F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864096" cy="86409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92494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プログラムが組めるようになる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4A9EFAD-97EB-6B44-B1D1-6BAF1E0C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80928"/>
            <a:ext cx="864096" cy="864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9D01566-5741-4D44-B872-65F9D6E2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" y="3933056"/>
            <a:ext cx="765944" cy="76594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40050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「プログラマ的な感覚」を身につける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3866336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86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時間の離散化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759938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kumimoji="1" lang="ja-JP" altLang="en-US"/>
              <a:t>数値計算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68D744F-2C92-3D4E-9D27-0F5E7DA9E1B1}"/>
              </a:ext>
            </a:extLst>
          </p:cNvPr>
          <p:cNvSpPr txBox="1"/>
          <p:nvPr/>
        </p:nvSpPr>
        <p:spPr>
          <a:xfrm>
            <a:off x="1683613" y="603504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これを</a:t>
            </a:r>
            <a:r>
              <a:rPr lang="ja-JP" altLang="en-US" sz="3200">
                <a:solidFill>
                  <a:srgbClr val="011893"/>
                </a:solidFill>
              </a:rPr>
              <a:t>プログラミング</a:t>
            </a:r>
            <a:r>
              <a:rPr lang="ja-JP" altLang="en-US" sz="3200"/>
              <a:t>しよう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7246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と呼びます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14EEEC-1D33-194B-ACE9-C75612EA6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「プログラマな的感覚」とは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7F469F1-3E70-184C-81CF-B7C7966A6A21}"/>
              </a:ext>
            </a:extLst>
          </p:cNvPr>
          <p:cNvSpPr txBox="1"/>
          <p:nvPr/>
        </p:nvSpPr>
        <p:spPr>
          <a:xfrm>
            <a:off x="1331640" y="28529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91C9AD-2E90-2740-8119-C076AD11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864096" cy="8640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7B85584-17B1-4F4C-9444-DCEE28FA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4" y="2708920"/>
            <a:ext cx="765944" cy="765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2F94DD-6A75-354C-BDAB-E14199D1C630}"/>
              </a:ext>
            </a:extLst>
          </p:cNvPr>
          <p:cNvSpPr txBox="1"/>
          <p:nvPr/>
        </p:nvSpPr>
        <p:spPr>
          <a:xfrm>
            <a:off x="1331640" y="170080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865A51-33B2-3C49-8DCF-151BD1873D8A}"/>
              </a:ext>
            </a:extLst>
          </p:cNvPr>
          <p:cNvSpPr txBox="1"/>
          <p:nvPr/>
        </p:nvSpPr>
        <p:spPr>
          <a:xfrm>
            <a:off x="323528" y="4077072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「このくらいのコードを書いたら</a:t>
            </a:r>
            <a:r>
              <a:rPr kumimoji="1" lang="ja-JP" altLang="en-US" sz="2800"/>
              <a:t>このくらいのことができるはず」という感覚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33AA287-F10D-7546-A5D6-8518EF5C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4653136"/>
            <a:ext cx="165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74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4222E-4CFC-5F47-995F-0ADB9BE69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4E7110-D790-E44B-A489-7FD36D036808}"/>
              </a:ext>
            </a:extLst>
          </p:cNvPr>
          <p:cNvSpPr txBox="1"/>
          <p:nvPr/>
        </p:nvSpPr>
        <p:spPr>
          <a:xfrm>
            <a:off x="1485327" y="134472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原則として「上から順番」に実行される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5EE28A-9B69-AF4F-AF64-4BF37804E9A3}"/>
              </a:ext>
            </a:extLst>
          </p:cNvPr>
          <p:cNvSpPr/>
          <p:nvPr/>
        </p:nvSpPr>
        <p:spPr>
          <a:xfrm>
            <a:off x="2203083" y="218187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6A8D5D-04E6-1E4C-8301-566DC155B860}"/>
              </a:ext>
            </a:extLst>
          </p:cNvPr>
          <p:cNvSpPr txBox="1"/>
          <p:nvPr/>
        </p:nvSpPr>
        <p:spPr>
          <a:xfrm>
            <a:off x="3113220" y="4780445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4105488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F7F2ACE-5BBA-3247-91AF-2EDCEAEBC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14E83-876C-F443-9050-47C421C67E83}"/>
              </a:ext>
            </a:extLst>
          </p:cNvPr>
          <p:cNvSpPr txBox="1"/>
          <p:nvPr/>
        </p:nvSpPr>
        <p:spPr>
          <a:xfrm>
            <a:off x="2016946" y="126597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値につける</a:t>
            </a:r>
            <a:r>
              <a:rPr kumimoji="1" lang="ja-JP" altLang="en-US" sz="2400" dirty="0">
                <a:solidFill>
                  <a:srgbClr val="011893"/>
                </a:solidFill>
              </a:rPr>
              <a:t>ラベル</a:t>
            </a:r>
            <a:r>
              <a:rPr kumimoji="1" lang="ja-JP" altLang="en-US" sz="2400" dirty="0"/>
              <a:t>を</a:t>
            </a:r>
            <a:r>
              <a:rPr kumimoji="1" lang="ja-JP" altLang="en-US" sz="2400" dirty="0">
                <a:solidFill>
                  <a:srgbClr val="FF0000"/>
                </a:solidFill>
              </a:rPr>
              <a:t>変数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919ED7-5968-564D-BB36-B79428C105E7}"/>
              </a:ext>
            </a:extLst>
          </p:cNvPr>
          <p:cNvSpPr/>
          <p:nvPr/>
        </p:nvSpPr>
        <p:spPr>
          <a:xfrm>
            <a:off x="2006786" y="187932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868295-33EA-444D-819B-9F1D07157AE5}"/>
              </a:ext>
            </a:extLst>
          </p:cNvPr>
          <p:cNvSpPr txBox="1"/>
          <p:nvPr/>
        </p:nvSpPr>
        <p:spPr>
          <a:xfrm>
            <a:off x="980626" y="4391923"/>
            <a:ext cx="728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</a:t>
            </a:r>
            <a:r>
              <a:rPr lang="ja-JP" altLang="en-US" sz="2400" dirty="0">
                <a:solidFill>
                  <a:srgbClr val="011893"/>
                </a:solidFill>
              </a:rPr>
              <a:t>ラベル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C8C41A-0442-D242-AC22-232050405E32}"/>
              </a:ext>
            </a:extLst>
          </p:cNvPr>
          <p:cNvSpPr/>
          <p:nvPr/>
        </p:nvSpPr>
        <p:spPr>
          <a:xfrm>
            <a:off x="828226" y="57039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46D9FB-ADA3-E547-9BFA-FE728549B721}"/>
              </a:ext>
            </a:extLst>
          </p:cNvPr>
          <p:cNvSpPr txBox="1"/>
          <p:nvPr/>
        </p:nvSpPr>
        <p:spPr>
          <a:xfrm>
            <a:off x="886793" y="52014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7757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1BE09-3212-9340-AE2D-CBA055183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の文法：変数</a:t>
            </a:r>
          </a:p>
          <a:p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120645-4FE9-3E4B-B0B4-F8A5BE16D940}"/>
              </a:ext>
            </a:extLst>
          </p:cNvPr>
          <p:cNvSpPr/>
          <p:nvPr/>
        </p:nvSpPr>
        <p:spPr>
          <a:xfrm>
            <a:off x="1094332" y="209567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B4897F-16C9-9245-8DA2-38CC78C6D22E}"/>
              </a:ext>
            </a:extLst>
          </p:cNvPr>
          <p:cNvSpPr txBox="1"/>
          <p:nvPr/>
        </p:nvSpPr>
        <p:spPr>
          <a:xfrm>
            <a:off x="1628550" y="1223461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は代入によって変数を宣言する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F23884-2057-2746-83D2-0900B1C1CB66}"/>
              </a:ext>
            </a:extLst>
          </p:cNvPr>
          <p:cNvSpPr txBox="1"/>
          <p:nvPr/>
        </p:nvSpPr>
        <p:spPr>
          <a:xfrm>
            <a:off x="3127315" y="22007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2A20FF-BB51-F343-B47D-8346D957567D}"/>
              </a:ext>
            </a:extLst>
          </p:cNvPr>
          <p:cNvSpPr/>
          <p:nvPr/>
        </p:nvSpPr>
        <p:spPr>
          <a:xfrm>
            <a:off x="1085482" y="340670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CD3ED5-5C77-6F46-BE2C-DE6A22DFB129}"/>
              </a:ext>
            </a:extLst>
          </p:cNvPr>
          <p:cNvSpPr txBox="1"/>
          <p:nvPr/>
        </p:nvSpPr>
        <p:spPr>
          <a:xfrm>
            <a:off x="3027352" y="4056789"/>
            <a:ext cx="476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542201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34A22C-D256-F541-9232-610AEAF8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の文法：制御構造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DFF321-8E9B-4845-B646-9C52F5938980}"/>
              </a:ext>
            </a:extLst>
          </p:cNvPr>
          <p:cNvSpPr/>
          <p:nvPr/>
        </p:nvSpPr>
        <p:spPr>
          <a:xfrm>
            <a:off x="2238149" y="2205471"/>
            <a:ext cx="447302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DD936-FDB7-934F-92AC-679FC5F2CCD2}"/>
              </a:ext>
            </a:extLst>
          </p:cNvPr>
          <p:cNvSpPr txBox="1"/>
          <p:nvPr/>
        </p:nvSpPr>
        <p:spPr>
          <a:xfrm>
            <a:off x="133719" y="998957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文：条件が成立しているかどうかで処理を分岐させる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E5FDD6-B982-CF46-8E03-31B45717EF06}"/>
              </a:ext>
            </a:extLst>
          </p:cNvPr>
          <p:cNvSpPr txBox="1"/>
          <p:nvPr/>
        </p:nvSpPr>
        <p:spPr>
          <a:xfrm>
            <a:off x="3349196" y="1528588"/>
            <a:ext cx="370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C61089-B10A-0F48-A6CB-EADAD10F9FF7}"/>
              </a:ext>
            </a:extLst>
          </p:cNvPr>
          <p:cNvSpPr txBox="1"/>
          <p:nvPr/>
        </p:nvSpPr>
        <p:spPr>
          <a:xfrm>
            <a:off x="2996218" y="28611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AE400E3-D944-ED40-8A8D-80925B7E98F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84824" y="28857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F7BCB1C-0FA7-374B-B3E9-E70D4B2A09B4}"/>
              </a:ext>
            </a:extLst>
          </p:cNvPr>
          <p:cNvCxnSpPr>
            <a:cxnSpLocks/>
          </p:cNvCxnSpPr>
          <p:nvPr/>
        </p:nvCxnSpPr>
        <p:spPr>
          <a:xfrm flipH="1">
            <a:off x="3341330" y="1810221"/>
            <a:ext cx="68826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8419EA-E378-7E4A-B290-1A3B313114C4}"/>
              </a:ext>
            </a:extLst>
          </p:cNvPr>
          <p:cNvSpPr/>
          <p:nvPr/>
        </p:nvSpPr>
        <p:spPr>
          <a:xfrm>
            <a:off x="2238149" y="3423688"/>
            <a:ext cx="5178977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AA9055-B085-4148-AC79-160134511BFD}"/>
              </a:ext>
            </a:extLst>
          </p:cNvPr>
          <p:cNvSpPr/>
          <p:nvPr/>
        </p:nvSpPr>
        <p:spPr>
          <a:xfrm>
            <a:off x="2238149" y="4899261"/>
            <a:ext cx="578825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、いずれも不成立時に実行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A46870-F6D6-E247-A9D0-C1C767336102}"/>
              </a:ext>
            </a:extLst>
          </p:cNvPr>
          <p:cNvSpPr txBox="1"/>
          <p:nvPr/>
        </p:nvSpPr>
        <p:spPr>
          <a:xfrm>
            <a:off x="0" y="3755267"/>
            <a:ext cx="176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インデントを</a:t>
            </a:r>
            <a:endParaRPr kumimoji="1" lang="en-US" altLang="ja-JP" sz="2000" dirty="0"/>
          </a:p>
          <a:p>
            <a:r>
              <a:rPr kumimoji="1" lang="ja-JP" altLang="en-US" sz="2000" dirty="0"/>
              <a:t>そろえること</a:t>
            </a:r>
          </a:p>
        </p:txBody>
      </p: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EDB1C856-D3B6-704B-94D4-9768FBD50C1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64235" y="3870960"/>
            <a:ext cx="1009445" cy="2382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E93C4DB-BDE4-C744-88DF-AB97DC13353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64235" y="4109210"/>
            <a:ext cx="1050085" cy="320550"/>
          </a:xfrm>
          <a:prstGeom prst="bentConnector3">
            <a:avLst>
              <a:gd name="adj1" fmla="val 470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08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4972DA-38EB-0D43-9F60-F11037B96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6E10A8F-DEB9-9B43-8D8D-19EB53E1EF05}"/>
              </a:ext>
            </a:extLst>
          </p:cNvPr>
          <p:cNvSpPr/>
          <p:nvPr/>
        </p:nvSpPr>
        <p:spPr>
          <a:xfrm>
            <a:off x="508984" y="16506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97A41C-CD8F-B04D-BF88-CBEBCB8A7831}"/>
              </a:ext>
            </a:extLst>
          </p:cNvPr>
          <p:cNvSpPr txBox="1"/>
          <p:nvPr/>
        </p:nvSpPr>
        <p:spPr>
          <a:xfrm>
            <a:off x="386080" y="11323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A77A01-CCCD-4549-AAC9-7E7907F4918A}"/>
              </a:ext>
            </a:extLst>
          </p:cNvPr>
          <p:cNvSpPr/>
          <p:nvPr/>
        </p:nvSpPr>
        <p:spPr>
          <a:xfrm>
            <a:off x="459822" y="32156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BAAA6A-41C7-7148-88AB-2A143575643B}"/>
              </a:ext>
            </a:extLst>
          </p:cNvPr>
          <p:cNvSpPr txBox="1"/>
          <p:nvPr/>
        </p:nvSpPr>
        <p:spPr>
          <a:xfrm>
            <a:off x="3533386" y="3335758"/>
            <a:ext cx="283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EE5BB7-0765-2C44-8786-E58837028023}"/>
              </a:ext>
            </a:extLst>
          </p:cNvPr>
          <p:cNvSpPr/>
          <p:nvPr/>
        </p:nvSpPr>
        <p:spPr>
          <a:xfrm>
            <a:off x="469653" y="43266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2B6504-039C-2A46-9FCE-9A87275E4485}"/>
              </a:ext>
            </a:extLst>
          </p:cNvPr>
          <p:cNvSpPr txBox="1"/>
          <p:nvPr/>
        </p:nvSpPr>
        <p:spPr>
          <a:xfrm>
            <a:off x="3509132" y="4413701"/>
            <a:ext cx="340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8EDB34-13AC-B34D-8200-CB1142CBF8A5}"/>
              </a:ext>
            </a:extLst>
          </p:cNvPr>
          <p:cNvSpPr/>
          <p:nvPr/>
        </p:nvSpPr>
        <p:spPr>
          <a:xfrm>
            <a:off x="381164" y="56638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9A34-8FC8-D242-9C7E-F2C809FC8BC9}"/>
              </a:ext>
            </a:extLst>
          </p:cNvPr>
          <p:cNvSpPr txBox="1"/>
          <p:nvPr/>
        </p:nvSpPr>
        <p:spPr>
          <a:xfrm>
            <a:off x="4677860" y="5587346"/>
            <a:ext cx="395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0924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5B4436B-FA7A-E940-ACB2-523E7119D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28BF3E-4C53-F84D-9C97-157DED4D5243}"/>
              </a:ext>
            </a:extLst>
          </p:cNvPr>
          <p:cNvSpPr txBox="1"/>
          <p:nvPr/>
        </p:nvSpPr>
        <p:spPr>
          <a:xfrm>
            <a:off x="721360" y="112776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よくつかう処理を「関数」としてまとめることができる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0CAEF7-DE37-9E4C-8F00-807F3AF4875C}"/>
              </a:ext>
            </a:extLst>
          </p:cNvPr>
          <p:cNvSpPr/>
          <p:nvPr/>
        </p:nvSpPr>
        <p:spPr>
          <a:xfrm>
            <a:off x="206477" y="183394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63D003-0022-804C-B218-99B2CDA51B58}"/>
              </a:ext>
            </a:extLst>
          </p:cNvPr>
          <p:cNvSpPr/>
          <p:nvPr/>
        </p:nvSpPr>
        <p:spPr>
          <a:xfrm>
            <a:off x="196317" y="3264252"/>
            <a:ext cx="313616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2BA490-B94E-5342-9AA8-F4839CC7D937}"/>
              </a:ext>
            </a:extLst>
          </p:cNvPr>
          <p:cNvSpPr txBox="1"/>
          <p:nvPr/>
        </p:nvSpPr>
        <p:spPr>
          <a:xfrm>
            <a:off x="3480619" y="338098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76B638-03A6-9F4F-A5D9-B7E662A4455F}"/>
              </a:ext>
            </a:extLst>
          </p:cNvPr>
          <p:cNvSpPr/>
          <p:nvPr/>
        </p:nvSpPr>
        <p:spPr>
          <a:xfrm>
            <a:off x="196317" y="52180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5B5E797-A661-DA46-A033-6A1F78DE0DF7}"/>
              </a:ext>
            </a:extLst>
          </p:cNvPr>
          <p:cNvSpPr txBox="1"/>
          <p:nvPr/>
        </p:nvSpPr>
        <p:spPr>
          <a:xfrm>
            <a:off x="3426214" y="5171768"/>
            <a:ext cx="571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743653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A7C8B8-C832-EE46-A3A3-B2915E7F9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の文法：ライブラリ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CFDC5A2-B810-2B43-8200-6B3AA35D99C0}"/>
              </a:ext>
            </a:extLst>
          </p:cNvPr>
          <p:cNvSpPr txBox="1"/>
          <p:nvPr/>
        </p:nvSpPr>
        <p:spPr>
          <a:xfrm>
            <a:off x="287130" y="2697086"/>
            <a:ext cx="627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F51454-5E41-DD4C-BE56-8DF0810D801A}"/>
              </a:ext>
            </a:extLst>
          </p:cNvPr>
          <p:cNvSpPr txBox="1"/>
          <p:nvPr/>
        </p:nvSpPr>
        <p:spPr>
          <a:xfrm>
            <a:off x="1229360" y="127468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011893"/>
                </a:solidFill>
              </a:rPr>
              <a:t>ライブラリ</a:t>
            </a:r>
            <a:r>
              <a:rPr kumimoji="1" lang="ja-JP" altLang="en-US" sz="2400" dirty="0"/>
              <a:t>＝便利なツールをまとめたもの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2B5F070-5B3A-A24D-ABF2-689655368953}"/>
              </a:ext>
            </a:extLst>
          </p:cNvPr>
          <p:cNvSpPr/>
          <p:nvPr/>
        </p:nvSpPr>
        <p:spPr>
          <a:xfrm>
            <a:off x="1250965" y="1771134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Python</a:t>
            </a:r>
            <a:r>
              <a:rPr lang="ja-JP" altLang="en-US" sz="2400" dirty="0"/>
              <a:t>はライブラリが</a:t>
            </a:r>
            <a:r>
              <a:rPr lang="ja-JP" altLang="en-US" sz="2400" dirty="0">
                <a:solidFill>
                  <a:srgbClr val="011893"/>
                </a:solidFill>
              </a:rPr>
              <a:t>豊富</a:t>
            </a:r>
            <a:r>
              <a:rPr lang="ja-JP" altLang="en-US" sz="2400" dirty="0"/>
              <a:t>かつ</a:t>
            </a:r>
            <a:r>
              <a:rPr lang="ja-JP" altLang="en-US" sz="2400" dirty="0">
                <a:solidFill>
                  <a:srgbClr val="011893"/>
                </a:solidFill>
              </a:rPr>
              <a:t>強力</a:t>
            </a:r>
            <a:endParaRPr lang="en-US" altLang="ja-JP" sz="2400" dirty="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A8A2E5-E415-7349-909D-F8EB1E8A2484}"/>
              </a:ext>
            </a:extLst>
          </p:cNvPr>
          <p:cNvSpPr txBox="1"/>
          <p:nvPr/>
        </p:nvSpPr>
        <p:spPr>
          <a:xfrm>
            <a:off x="348090" y="338330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51234-8EC4-BE4D-854E-65F10FA8BE95}"/>
              </a:ext>
            </a:extLst>
          </p:cNvPr>
          <p:cNvSpPr/>
          <p:nvPr/>
        </p:nvSpPr>
        <p:spPr>
          <a:xfrm>
            <a:off x="398890" y="4033080"/>
            <a:ext cx="4108507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3A5E508-CD49-EC41-8D11-11CF14F675E6}"/>
              </a:ext>
            </a:extLst>
          </p:cNvPr>
          <p:cNvSpPr/>
          <p:nvPr/>
        </p:nvSpPr>
        <p:spPr>
          <a:xfrm>
            <a:off x="1435210" y="5823803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AE402C-8080-6948-93D8-C9B4A3123355}"/>
              </a:ext>
            </a:extLst>
          </p:cNvPr>
          <p:cNvSpPr txBox="1"/>
          <p:nvPr/>
        </p:nvSpPr>
        <p:spPr>
          <a:xfrm>
            <a:off x="4704080" y="4053840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math</a:t>
            </a:r>
            <a:r>
              <a:rPr kumimoji="1" lang="ja-JP" altLang="en-US"/>
              <a:t>ライブラリを使うよ」という宣言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2DB05B-8191-5440-B6A1-C50B27563E49}"/>
              </a:ext>
            </a:extLst>
          </p:cNvPr>
          <p:cNvSpPr txBox="1"/>
          <p:nvPr/>
        </p:nvSpPr>
        <p:spPr>
          <a:xfrm>
            <a:off x="4704080" y="461264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sin</a:t>
            </a:r>
            <a:r>
              <a:rPr kumimoji="1" lang="ja-JP" altLang="en-US"/>
              <a:t>関数を使う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7028AF8-ACE1-8247-AEFF-B765C2C6F475}"/>
              </a:ext>
            </a:extLst>
          </p:cNvPr>
          <p:cNvSpPr txBox="1"/>
          <p:nvPr/>
        </p:nvSpPr>
        <p:spPr>
          <a:xfrm>
            <a:off x="4704080" y="512064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math</a:t>
            </a:r>
            <a:r>
              <a:rPr kumimoji="1" lang="ja-JP" altLang="en-US"/>
              <a:t>ライブラリの</a:t>
            </a:r>
            <a:r>
              <a:rPr kumimoji="1" lang="en-US" altLang="ja-JP"/>
              <a:t>cos</a:t>
            </a:r>
            <a:r>
              <a:rPr kumimoji="1" lang="ja-JP" altLang="en-US"/>
              <a:t>関数を使う</a:t>
            </a:r>
          </a:p>
        </p:txBody>
      </p:sp>
    </p:spTree>
    <p:extLst>
      <p:ext uri="{BB962C8B-B14F-4D97-AF65-F5344CB8AC3E}">
        <p14:creationId xmlns:p14="http://schemas.microsoft.com/office/powerpoint/2010/main" val="565280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2E3F2B-D92B-D046-BD63-EBBCA98D5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の文法：ライブラリ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D9132C-9467-294B-A475-DE66F5B9C8BB}"/>
              </a:ext>
            </a:extLst>
          </p:cNvPr>
          <p:cNvSpPr txBox="1"/>
          <p:nvPr/>
        </p:nvSpPr>
        <p:spPr>
          <a:xfrm>
            <a:off x="186192" y="1038971"/>
            <a:ext cx="830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>
                <a:solidFill>
                  <a:srgbClr val="011893"/>
                </a:solidFill>
              </a:rPr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83A8F46-8BDD-3D42-9FC1-88CB3EDE2A96}"/>
              </a:ext>
            </a:extLst>
          </p:cNvPr>
          <p:cNvSpPr/>
          <p:nvPr/>
        </p:nvSpPr>
        <p:spPr>
          <a:xfrm>
            <a:off x="226833" y="1591939"/>
            <a:ext cx="592372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7389AD-B0AE-7942-A5AF-892317A1F17D}"/>
              </a:ext>
            </a:extLst>
          </p:cNvPr>
          <p:cNvSpPr txBox="1"/>
          <p:nvPr/>
        </p:nvSpPr>
        <p:spPr>
          <a:xfrm>
            <a:off x="0" y="3585818"/>
            <a:ext cx="831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F4931A-E421-8F40-BE55-87F5FAD3AE3B}"/>
              </a:ext>
            </a:extLst>
          </p:cNvPr>
          <p:cNvSpPr/>
          <p:nvPr/>
        </p:nvSpPr>
        <p:spPr>
          <a:xfrm>
            <a:off x="236993" y="4310342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E6E202-17C9-8649-97C0-022EF0722D6B}"/>
              </a:ext>
            </a:extLst>
          </p:cNvPr>
          <p:cNvSpPr txBox="1"/>
          <p:nvPr/>
        </p:nvSpPr>
        <p:spPr>
          <a:xfrm flipH="1">
            <a:off x="5392970" y="41755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ja-JP" altLang="en-US" sz="2000" dirty="0">
                <a:solidFill>
                  <a:schemeClr val="bg1">
                    <a:lumMod val="50000"/>
                  </a:schemeClr>
                </a:solidFill>
              </a:rPr>
              <a:t>思わぬバグの元なので非推奨</a:t>
            </a:r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ja-JP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4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577940-38B2-4F4C-BA78-8036C23AC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</a:t>
            </a:r>
            <a:r>
              <a:rPr lang="ja-JP" altLang="en-US"/>
              <a:t>文法：</a:t>
            </a:r>
            <a:r>
              <a:rPr kumimoji="1" lang="ja-JP" altLang="en-US"/>
              <a:t>ライブラリ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6EAA11-B530-F341-8A4D-1C42888A17A0}"/>
              </a:ext>
            </a:extLst>
          </p:cNvPr>
          <p:cNvSpPr/>
          <p:nvPr/>
        </p:nvSpPr>
        <p:spPr>
          <a:xfrm>
            <a:off x="112201" y="5147541"/>
            <a:ext cx="731520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A3C812-BB35-4746-B007-C92CD9823566}"/>
              </a:ext>
            </a:extLst>
          </p:cNvPr>
          <p:cNvSpPr txBox="1"/>
          <p:nvPr/>
        </p:nvSpPr>
        <p:spPr>
          <a:xfrm>
            <a:off x="134510" y="1163796"/>
            <a:ext cx="689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」インポートするライブラリに別名をつける</a:t>
            </a:r>
            <a:endParaRPr kumimoji="1"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C76300-6603-8E4F-8516-9EED68FB79AE}"/>
              </a:ext>
            </a:extLst>
          </p:cNvPr>
          <p:cNvSpPr/>
          <p:nvPr/>
        </p:nvSpPr>
        <p:spPr>
          <a:xfrm>
            <a:off x="183321" y="254658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  <a:endParaRPr lang="en" altLang="ja-JP" sz="28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63A5B7-E666-3D40-B4FD-A629CC07A929}"/>
              </a:ext>
            </a:extLst>
          </p:cNvPr>
          <p:cNvSpPr txBox="1"/>
          <p:nvPr/>
        </p:nvSpPr>
        <p:spPr>
          <a:xfrm>
            <a:off x="172720" y="2062480"/>
            <a:ext cx="6544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numpy</a:t>
            </a:r>
            <a:r>
              <a:rPr kumimoji="1" lang="ja-JP" altLang="en-US" sz="2400"/>
              <a:t>をロードして「</a:t>
            </a:r>
            <a:r>
              <a:rPr kumimoji="1" lang="en-US" altLang="ja-JP" sz="2400"/>
              <a:t>np</a:t>
            </a:r>
            <a:r>
              <a:rPr kumimoji="1" lang="ja-JP" altLang="en-US" sz="2400"/>
              <a:t>」という別名をつける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42703BE-27CB-CD46-9B6D-70B3E4C12B72}"/>
              </a:ext>
            </a:extLst>
          </p:cNvPr>
          <p:cNvSpPr/>
          <p:nvPr/>
        </p:nvSpPr>
        <p:spPr>
          <a:xfrm>
            <a:off x="1412681" y="3684501"/>
            <a:ext cx="502875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np.random.randint(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  <a:r>
              <a:rPr lang="en" altLang="ja-JP" sz="280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en" altLang="ja-JP" sz="280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64DE4B6-0B5C-BA4D-B0D1-6E3C6EE05B2A}"/>
              </a:ext>
            </a:extLst>
          </p:cNvPr>
          <p:cNvSpPr txBox="1"/>
          <p:nvPr/>
        </p:nvSpPr>
        <p:spPr>
          <a:xfrm>
            <a:off x="1341120" y="32004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あとで</a:t>
            </a:r>
            <a:r>
              <a:rPr kumimoji="1" lang="en-US" altLang="ja-JP" sz="2400"/>
              <a:t>np</a:t>
            </a:r>
            <a:r>
              <a:rPr kumimoji="1" lang="ja-JP" altLang="en-US" sz="2400"/>
              <a:t>を使ってライブラリ内の関数を呼び出せる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C5DD61-F856-6345-A771-DA4CC567EF60}"/>
              </a:ext>
            </a:extLst>
          </p:cNvPr>
          <p:cNvSpPr txBox="1"/>
          <p:nvPr/>
        </p:nvSpPr>
        <p:spPr>
          <a:xfrm>
            <a:off x="91440" y="4582160"/>
            <a:ext cx="8381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matplotlib</a:t>
            </a:r>
            <a:r>
              <a:rPr kumimoji="1" lang="ja-JP" altLang="en-US" sz="2400"/>
              <a:t>の</a:t>
            </a:r>
            <a:r>
              <a:rPr kumimoji="1" lang="en-US" altLang="ja-JP" sz="2400"/>
              <a:t>pyplot</a:t>
            </a:r>
            <a:r>
              <a:rPr lang="ja-JP" altLang="en-US" sz="2400"/>
              <a:t>に</a:t>
            </a:r>
            <a:r>
              <a:rPr lang="en-US" altLang="ja-JP" sz="2400"/>
              <a:t>plt</a:t>
            </a:r>
            <a:r>
              <a:rPr lang="ja-JP" altLang="en-US" sz="2400"/>
              <a:t>という名前をつけるのも良く行われる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801948-6876-C141-B529-39EA84304ACB}"/>
              </a:ext>
            </a:extLst>
          </p:cNvPr>
          <p:cNvSpPr txBox="1"/>
          <p:nvPr/>
        </p:nvSpPr>
        <p:spPr>
          <a:xfrm>
            <a:off x="1249680" y="633984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他にもたくさん文法や機能があるけれど、とりあえず組んでみよう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！</a:t>
            </a:r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2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lang="ja-JP" altLang="en-US"/>
              <a:t>１：画像処理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CF1118-DE14-A940-BDF8-B514FAEF90E9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4D0D03-8246-DD45-A3C5-D2FE2588E91D}"/>
              </a:ext>
            </a:extLst>
          </p:cNvPr>
          <p:cNvSpPr txBox="1"/>
          <p:nvPr/>
        </p:nvSpPr>
        <p:spPr>
          <a:xfrm>
            <a:off x="323528" y="2852936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もし</a:t>
            </a:r>
            <a:r>
              <a:rPr kumimoji="1" lang="en-US" altLang="ja-JP" sz="2800"/>
              <a:t>Windows</a:t>
            </a:r>
            <a:r>
              <a:rPr kumimoji="1" lang="ja-JP" altLang="en-US" sz="2800"/>
              <a:t>の「ペイント」を使うと、一枚一枚開いては「イメージのプロパティ」からサイズを指定して保存しなおす必要がある。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91AE26-BFC9-CE43-9B7A-0A3D60EC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4293096"/>
            <a:ext cx="2350120" cy="212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9A324F5-8695-4546-87E6-4EAA62365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ja-JP" altLang="en-US">
                <a:latin typeface="+mn-ea"/>
              </a:rPr>
              <a:t>１</a:t>
            </a:r>
            <a:r>
              <a:rPr lang="en-US" altLang="ja-JP"/>
              <a:t>: </a:t>
            </a:r>
            <a:r>
              <a:rPr lang="ja-JP" altLang="en-US"/>
              <a:t>拡散方程式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 l="-4455" t="-980" r="-3465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 l="-2581" r="-645" b="-1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3182850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2</a:t>
            </a:r>
            <a:r>
              <a:rPr lang="ja-JP" altLang="en-US"/>
              <a:t>：反応拡散方程式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161246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3390636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F80EC7-75A8-7E4B-9B24-D072A25E2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3</a:t>
            </a:r>
            <a:r>
              <a:rPr kumimoji="1" lang="ja-JP" altLang="en-US"/>
              <a:t>：ロジスティックマップ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6DC42B-9187-6F45-90E5-FEEE261C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645024"/>
            <a:ext cx="1026113" cy="10801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E02084-3125-0E4C-9ED1-6BBC6968D570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F30AF9-4BB6-F049-AF95-50E8522C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44824"/>
            <a:ext cx="478853" cy="50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8A05BB-379A-6141-9D09-6FF42201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420888"/>
            <a:ext cx="478853" cy="5040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5D00E56-947D-A54F-964A-2C9CC452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478853" cy="5040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D4FF71-82EF-B841-93EE-FF41CFE3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49080"/>
            <a:ext cx="478853" cy="504056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62D7E783-04F3-F54C-89C9-29A85C9614F1}"/>
              </a:ext>
            </a:extLst>
          </p:cNvPr>
          <p:cNvGrpSpPr/>
          <p:nvPr/>
        </p:nvGrpSpPr>
        <p:grpSpPr>
          <a:xfrm>
            <a:off x="2987824" y="1772816"/>
            <a:ext cx="832266" cy="560935"/>
            <a:chOff x="2699792" y="3645024"/>
            <a:chExt cx="1582151" cy="106634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08AD574-EE0F-BF47-AC5D-892652F4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645024"/>
              <a:ext cx="732068" cy="2391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CBC74350-0BA8-7343-BB5B-39F960C1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3157670" y="3939085"/>
              <a:ext cx="752483" cy="79208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BCAF34C-8C20-0D44-8803-4A380631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4149080"/>
              <a:ext cx="718055" cy="43562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27AD558-87DA-034E-A0A3-F70EC1A6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4149080"/>
              <a:ext cx="718055" cy="435620"/>
            </a:xfrm>
            <a:prstGeom prst="rect">
              <a:avLst/>
            </a:prstGeom>
          </p:spPr>
        </p:pic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BFBE71D4-95A7-494D-BB72-FCB4217F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5229200"/>
            <a:ext cx="765944" cy="765944"/>
          </a:xfrm>
          <a:prstGeom prst="rect">
            <a:avLst/>
          </a:prstGeom>
        </p:spPr>
      </p:pic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518C85D8-2896-0742-B8D0-43A3384CFCBC}"/>
              </a:ext>
            </a:extLst>
          </p:cNvPr>
          <p:cNvSpPr/>
          <p:nvPr/>
        </p:nvSpPr>
        <p:spPr>
          <a:xfrm>
            <a:off x="4932040" y="1772816"/>
            <a:ext cx="504056" cy="1728192"/>
          </a:xfrm>
          <a:prstGeom prst="leftBrace">
            <a:avLst>
              <a:gd name="adj1" fmla="val 553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375A9D9-7407-4A4E-A2B4-4FD1256A812E}"/>
              </a:ext>
            </a:extLst>
          </p:cNvPr>
          <p:cNvSpPr txBox="1"/>
          <p:nvPr/>
        </p:nvSpPr>
        <p:spPr>
          <a:xfrm>
            <a:off x="2483768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子供を作って死ぬ</a:t>
            </a: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9FA67641-909F-BE41-9A2A-3C37CD76CC88}"/>
              </a:ext>
            </a:extLst>
          </p:cNvPr>
          <p:cNvSpPr/>
          <p:nvPr/>
        </p:nvSpPr>
        <p:spPr>
          <a:xfrm rot="19963877">
            <a:off x="3311046" y="2977227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CEFC548D-1215-6645-84EF-6C0544736262}"/>
              </a:ext>
            </a:extLst>
          </p:cNvPr>
          <p:cNvSpPr/>
          <p:nvPr/>
        </p:nvSpPr>
        <p:spPr>
          <a:xfrm>
            <a:off x="3275856" y="4077072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65CFA693-1223-E842-AD3E-2048848B7819}"/>
              </a:ext>
            </a:extLst>
          </p:cNvPr>
          <p:cNvSpPr/>
          <p:nvPr/>
        </p:nvSpPr>
        <p:spPr>
          <a:xfrm rot="1800000">
            <a:off x="3310347" y="5074884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7885C8B-9C4C-7E47-8670-C913B6E73CE9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908C25-8623-2649-A1D3-37FAF9220E1A}"/>
              </a:ext>
            </a:extLst>
          </p:cNvPr>
          <p:cNvSpPr txBox="1"/>
          <p:nvPr/>
        </p:nvSpPr>
        <p:spPr>
          <a:xfrm>
            <a:off x="5940152" y="23488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十分栄養を蓄えたら</a:t>
            </a:r>
            <a:endParaRPr kumimoji="1" lang="en-US" altLang="ja-JP"/>
          </a:p>
          <a:p>
            <a:r>
              <a:rPr lang="ja-JP" altLang="en-US"/>
              <a:t>たくさん子供を作る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4611B47-7664-DF46-82CA-CC1A4B49E8F7}"/>
              </a:ext>
            </a:extLst>
          </p:cNvPr>
          <p:cNvSpPr txBox="1"/>
          <p:nvPr/>
        </p:nvSpPr>
        <p:spPr>
          <a:xfrm>
            <a:off x="5940152" y="40770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栄養がないと</a:t>
            </a:r>
            <a:endParaRPr kumimoji="1" lang="en-US" altLang="ja-JP"/>
          </a:p>
          <a:p>
            <a:r>
              <a:rPr lang="ja-JP" altLang="en-US"/>
              <a:t>子供も少ない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25CD83B-1A40-1C4A-8BCE-50EA0BF70257}"/>
              </a:ext>
            </a:extLst>
          </p:cNvPr>
          <p:cNvSpPr txBox="1"/>
          <p:nvPr/>
        </p:nvSpPr>
        <p:spPr>
          <a:xfrm>
            <a:off x="6012160" y="53012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栄養がほとんどないと</a:t>
            </a:r>
            <a:endParaRPr kumimoji="1" lang="en-US" altLang="ja-JP"/>
          </a:p>
          <a:p>
            <a:r>
              <a:rPr lang="ja-JP" altLang="en-US"/>
              <a:t>子供を作ることができない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C655B56-2B90-5A4D-88CE-CC69362BC3CB}"/>
              </a:ext>
            </a:extLst>
          </p:cNvPr>
          <p:cNvSpPr txBox="1"/>
          <p:nvPr/>
        </p:nvSpPr>
        <p:spPr>
          <a:xfrm>
            <a:off x="1691680" y="623731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この振る舞いを数式で表現する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696871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97E9F7-C6B7-ED45-B795-FA94D812F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3</a:t>
            </a:r>
            <a:r>
              <a:rPr lang="ja-JP" altLang="en-US"/>
              <a:t>：ロジスティックマップ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BAC165-149C-8649-B8B9-BC1CC8E72F44}"/>
              </a:ext>
            </a:extLst>
          </p:cNvPr>
          <p:cNvSpPr txBox="1"/>
          <p:nvPr/>
        </p:nvSpPr>
        <p:spPr>
          <a:xfrm>
            <a:off x="5580112" y="1052736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 sz="2000"/>
              <a:t>世代の個体数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5299-F238-5849-9F12-F9B3172E74CF}"/>
              </a:ext>
            </a:extLst>
          </p:cNvPr>
          <p:cNvSpPr txBox="1"/>
          <p:nvPr/>
        </p:nvSpPr>
        <p:spPr>
          <a:xfrm>
            <a:off x="827584" y="1124744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 sz="2000"/>
              <a:t>世代の個体数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4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blipFill>
                <a:blip r:embed="rId2"/>
                <a:stretch>
                  <a:fillRect l="-1442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550AD4B-F165-5046-9386-472E89CA1ED6}"/>
              </a:ext>
            </a:extLst>
          </p:cNvPr>
          <p:cNvSpPr/>
          <p:nvPr/>
        </p:nvSpPr>
        <p:spPr>
          <a:xfrm>
            <a:off x="1547664" y="2132856"/>
            <a:ext cx="1152128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462777-3819-7C40-BE02-21EA1490E38F}"/>
              </a:ext>
            </a:extLst>
          </p:cNvPr>
          <p:cNvSpPr/>
          <p:nvPr/>
        </p:nvSpPr>
        <p:spPr>
          <a:xfrm>
            <a:off x="6228184" y="2132856"/>
            <a:ext cx="576064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F603795-9D25-9249-AD86-A24D27074DB5}"/>
              </a:ext>
            </a:extLst>
          </p:cNvPr>
          <p:cNvSpPr/>
          <p:nvPr/>
        </p:nvSpPr>
        <p:spPr>
          <a:xfrm>
            <a:off x="3203848" y="1772816"/>
            <a:ext cx="2952328" cy="1512168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B2BFF3-C5D5-A740-AF66-EE464188F5AD}"/>
              </a:ext>
            </a:extLst>
          </p:cNvPr>
          <p:cNvSpPr txBox="1"/>
          <p:nvPr/>
        </p:nvSpPr>
        <p:spPr>
          <a:xfrm>
            <a:off x="3131840" y="33569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一匹が生む次世代の個体数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BB8CFE3-38C9-FA4E-B6C1-53ED72BC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91" y="4005064"/>
            <a:ext cx="1656184" cy="139119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7A11D53-FE77-1B46-BC44-2A3AA8E3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509120"/>
            <a:ext cx="205223" cy="2160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67506E1-C03B-0F4F-AA57-60C618BC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581128"/>
            <a:ext cx="205223" cy="2160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2942DCE-B4A8-DA44-AED8-81F96C62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3" y="4005064"/>
            <a:ext cx="1656184" cy="139119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8FEB26D-A3E6-654A-B616-0AF86FC4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653136"/>
            <a:ext cx="205223" cy="2160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966CECB-E9BC-084E-8A3D-AA906D5B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581128"/>
            <a:ext cx="205223" cy="2160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EBD7DA8-1D10-334E-A530-369332BB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700490" y="4617963"/>
            <a:ext cx="205223" cy="2160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9644D8B-8FB4-224E-ADF6-61CC3D9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6126403" y="4471970"/>
            <a:ext cx="205223" cy="2160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6B0BE03-0F1C-3F43-8E99-6CE0CB5D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37640" y="4503720"/>
            <a:ext cx="205223" cy="2160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0188E38-CD99-2D4F-8215-C7D1B13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0">
            <a:off x="6407364" y="4399962"/>
            <a:ext cx="205223" cy="21602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AE06215-491E-4D4B-A3CA-64C8592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556475" y="4545954"/>
            <a:ext cx="205223" cy="21602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5889BD7-ECA0-844C-9493-AAB22B25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124427" y="4617964"/>
            <a:ext cx="205223" cy="21602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A37F52F-7B77-254F-BD85-D6DBD519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844507" y="4545955"/>
            <a:ext cx="205223" cy="21602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080B435-D765-BD4B-883A-757ED10D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6274505" y="4550041"/>
            <a:ext cx="205223" cy="21602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8A57F61-09B4-154A-B354-A8EC7DE73F6A}"/>
              </a:ext>
            </a:extLst>
          </p:cNvPr>
          <p:cNvSpPr txBox="1"/>
          <p:nvPr/>
        </p:nvSpPr>
        <p:spPr>
          <a:xfrm>
            <a:off x="2369369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011893"/>
                </a:solidFill>
              </a:rPr>
              <a:t>低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29FD58E-B825-E94E-A140-540EE72C8E7F}"/>
              </a:ext>
            </a:extLst>
          </p:cNvPr>
          <p:cNvSpPr txBox="1"/>
          <p:nvPr/>
        </p:nvSpPr>
        <p:spPr>
          <a:xfrm>
            <a:off x="5840561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FF0000"/>
                </a:solidFill>
              </a:rPr>
              <a:t>高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4F262B66-9F07-AA49-AC66-2C0125290529}"/>
              </a:ext>
            </a:extLst>
          </p:cNvPr>
          <p:cNvSpPr/>
          <p:nvPr/>
        </p:nvSpPr>
        <p:spPr>
          <a:xfrm rot="5400000">
            <a:off x="2890876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75B0D11-BED5-4C4D-A339-654AE8E838C8}"/>
              </a:ext>
            </a:extLst>
          </p:cNvPr>
          <p:cNvSpPr txBox="1"/>
          <p:nvPr/>
        </p:nvSpPr>
        <p:spPr>
          <a:xfrm>
            <a:off x="1907704" y="56612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子供をたくさん生む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22F4FC0-13B9-764E-8CB8-643075B1BD78}"/>
              </a:ext>
            </a:extLst>
          </p:cNvPr>
          <p:cNvSpPr txBox="1"/>
          <p:nvPr/>
        </p:nvSpPr>
        <p:spPr>
          <a:xfrm>
            <a:off x="5148064" y="56612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子供をほとんど産まない</a:t>
            </a:r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3AB8AC1C-9530-C94B-8030-AA8418126805}"/>
              </a:ext>
            </a:extLst>
          </p:cNvPr>
          <p:cNvSpPr/>
          <p:nvPr/>
        </p:nvSpPr>
        <p:spPr>
          <a:xfrm rot="5400000">
            <a:off x="6362068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35861A8-1C03-7841-AF27-0F659AE1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77600" y="4647736"/>
            <a:ext cx="205223" cy="216024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2495751-6C4B-464A-9374-BE30D19E318F}"/>
              </a:ext>
            </a:extLst>
          </p:cNvPr>
          <p:cNvSpPr txBox="1"/>
          <p:nvPr/>
        </p:nvSpPr>
        <p:spPr>
          <a:xfrm>
            <a:off x="2311678" y="623731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そのうち個体数が落ち着く？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882794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F41901E-733A-9D49-8612-7D9FFCEA8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4</a:t>
            </a:r>
            <a:r>
              <a:rPr kumimoji="1" lang="ja-JP" altLang="en-US"/>
              <a:t>：分子動力学法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7B0115-9BC0-AC4E-B10C-A2EFF134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2736304" cy="2736304"/>
          </a:xfrm>
          <a:prstGeom prst="rect">
            <a:avLst/>
          </a:prstGeom>
          <a:ln w="28575">
            <a:noFill/>
          </a:ln>
        </p:spPr>
      </p:pic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082D773E-3329-7F4E-BBD8-D6A28B26FD6F}"/>
              </a:ext>
            </a:extLst>
          </p:cNvPr>
          <p:cNvSpPr/>
          <p:nvPr/>
        </p:nvSpPr>
        <p:spPr>
          <a:xfrm>
            <a:off x="899592" y="2204864"/>
            <a:ext cx="2232248" cy="748218"/>
          </a:xfrm>
          <a:custGeom>
            <a:avLst/>
            <a:gdLst>
              <a:gd name="connsiteX0" fmla="*/ 3891280 w 3891280"/>
              <a:gd name="connsiteY0" fmla="*/ 223520 h 1030178"/>
              <a:gd name="connsiteX1" fmla="*/ 1666240 w 3891280"/>
              <a:gd name="connsiteY1" fmla="*/ 284480 h 1030178"/>
              <a:gd name="connsiteX2" fmla="*/ 1178560 w 3891280"/>
              <a:gd name="connsiteY2" fmla="*/ 508000 h 1030178"/>
              <a:gd name="connsiteX3" fmla="*/ 2387600 w 3891280"/>
              <a:gd name="connsiteY3" fmla="*/ 1026160 h 1030178"/>
              <a:gd name="connsiteX4" fmla="*/ 1066800 w 3891280"/>
              <a:gd name="connsiteY4" fmla="*/ 203200 h 1030178"/>
              <a:gd name="connsiteX5" fmla="*/ 0 w 3891280"/>
              <a:gd name="connsiteY5" fmla="*/ 0 h 10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280" h="1030178">
                <a:moveTo>
                  <a:pt x="3891280" y="223520"/>
                </a:moveTo>
                <a:cubicBezTo>
                  <a:pt x="3004820" y="230293"/>
                  <a:pt x="2118360" y="237067"/>
                  <a:pt x="1666240" y="284480"/>
                </a:cubicBezTo>
                <a:cubicBezTo>
                  <a:pt x="1214120" y="331893"/>
                  <a:pt x="1058333" y="384387"/>
                  <a:pt x="1178560" y="508000"/>
                </a:cubicBezTo>
                <a:cubicBezTo>
                  <a:pt x="1298787" y="631613"/>
                  <a:pt x="2406227" y="1076960"/>
                  <a:pt x="2387600" y="1026160"/>
                </a:cubicBezTo>
                <a:cubicBezTo>
                  <a:pt x="2368973" y="975360"/>
                  <a:pt x="1464733" y="374227"/>
                  <a:pt x="1066800" y="203200"/>
                </a:cubicBezTo>
                <a:cubicBezTo>
                  <a:pt x="668867" y="32173"/>
                  <a:pt x="334433" y="16086"/>
                  <a:pt x="0" y="0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AE0717F-D087-0143-8AE7-ADB144716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04864"/>
            <a:ext cx="360040" cy="3520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83D5365-3676-8B49-A07E-AD56D3F3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916832"/>
            <a:ext cx="2008544" cy="195833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7E4C4E-FE39-5442-BC9C-0D50651ADAC8}"/>
              </a:ext>
            </a:extLst>
          </p:cNvPr>
          <p:cNvSpPr txBox="1"/>
          <p:nvPr/>
        </p:nvSpPr>
        <p:spPr>
          <a:xfrm>
            <a:off x="3995936" y="119675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地球から見ると惑星は複雑に動く</a:t>
            </a:r>
            <a:endParaRPr kumimoji="1" lang="ja-JP" altLang="en-US" sz="24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A4C95D5-2ED5-EA4A-9B67-22C2B9616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85" y="5310809"/>
            <a:ext cx="576064" cy="556862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3A6F7A70-B598-1B4F-B753-B0B63F3B5197}"/>
              </a:ext>
            </a:extLst>
          </p:cNvPr>
          <p:cNvSpPr/>
          <p:nvPr/>
        </p:nvSpPr>
        <p:spPr>
          <a:xfrm>
            <a:off x="745289" y="5085184"/>
            <a:ext cx="2304256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AAC8C324-EE1F-4B45-AD27-3FCCD77C5572}"/>
              </a:ext>
            </a:extLst>
          </p:cNvPr>
          <p:cNvSpPr/>
          <p:nvPr/>
        </p:nvSpPr>
        <p:spPr>
          <a:xfrm>
            <a:off x="251520" y="4869160"/>
            <a:ext cx="3291794" cy="1440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9086CF0-C5BD-7943-BA18-48D08F314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5373216"/>
            <a:ext cx="288033" cy="28163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96ABA57-3BF9-7246-89AA-882EBC7C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797152"/>
            <a:ext cx="216024" cy="21122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2E5448F-3801-7349-9C2D-77CB4FB1FF96}"/>
              </a:ext>
            </a:extLst>
          </p:cNvPr>
          <p:cNvSpPr txBox="1"/>
          <p:nvPr/>
        </p:nvSpPr>
        <p:spPr>
          <a:xfrm>
            <a:off x="3727132" y="530120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太陽系の外から見るとその動きは単純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660601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5687C-775D-7443-ACF0-28DA2C06D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4</a:t>
            </a:r>
            <a:r>
              <a:rPr lang="ja-JP" altLang="en-US"/>
              <a:t>：分子動力学法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4A7EBD3-A0CD-9F45-9D05-6C327FEBA856}"/>
              </a:ext>
            </a:extLst>
          </p:cNvPr>
          <p:cNvGrpSpPr/>
          <p:nvPr/>
        </p:nvGrpSpPr>
        <p:grpSpPr>
          <a:xfrm>
            <a:off x="1331640" y="1916832"/>
            <a:ext cx="3135042" cy="1440160"/>
            <a:chOff x="971600" y="1988840"/>
            <a:chExt cx="3291794" cy="151216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A2E1EDB-F27F-AD4D-A5F2-59172108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9465" y="2502497"/>
              <a:ext cx="576064" cy="556862"/>
            </a:xfrm>
            <a:prstGeom prst="rect">
              <a:avLst/>
            </a:prstGeom>
          </p:spPr>
        </p:pic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4B624C63-0E41-704C-88C7-7A8BE8A0C23D}"/>
                </a:ext>
              </a:extLst>
            </p:cNvPr>
            <p:cNvSpPr/>
            <p:nvPr/>
          </p:nvSpPr>
          <p:spPr>
            <a:xfrm>
              <a:off x="1465369" y="2276872"/>
              <a:ext cx="2304256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667CE37C-3E51-5C4A-BC9F-C52006132E0C}"/>
                </a:ext>
              </a:extLst>
            </p:cNvPr>
            <p:cNvSpPr/>
            <p:nvPr/>
          </p:nvSpPr>
          <p:spPr>
            <a:xfrm>
              <a:off x="971600" y="2060848"/>
              <a:ext cx="3291794" cy="1440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BD6370B-C5CD-F445-8F7C-1B115CC09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888" y="2564904"/>
              <a:ext cx="288033" cy="28163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AE49A7E-80E4-0D45-98BA-959732CF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1988840"/>
              <a:ext cx="216024" cy="211224"/>
            </a:xfrm>
            <a:prstGeom prst="rect">
              <a:avLst/>
            </a:prstGeom>
          </p:spPr>
        </p:pic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C5C29ADF-EE72-0041-8398-732A7DDF7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844824"/>
            <a:ext cx="1512168" cy="151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F677F06-B9E6-6544-993D-78BF9053D520}"/>
                  </a:ext>
                </a:extLst>
              </p:cNvPr>
              <p:cNvSpPr txBox="1"/>
              <p:nvPr/>
            </p:nvSpPr>
            <p:spPr>
              <a:xfrm>
                <a:off x="899592" y="3501008"/>
                <a:ext cx="3024336" cy="1093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F677F06-B9E6-6544-993D-78BF9053D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501008"/>
                <a:ext cx="3024336" cy="1093120"/>
              </a:xfrm>
              <a:prstGeom prst="rect">
                <a:avLst/>
              </a:prstGeom>
              <a:blipFill>
                <a:blip r:embed="rId6"/>
                <a:stretch>
                  <a:fillRect t="-19767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E27ED83-1117-974A-8D47-D8E9618ED9F9}"/>
                  </a:ext>
                </a:extLst>
              </p:cNvPr>
              <p:cNvSpPr txBox="1"/>
              <p:nvPr/>
            </p:nvSpPr>
            <p:spPr>
              <a:xfrm>
                <a:off x="1619672" y="4797248"/>
                <a:ext cx="2016224" cy="10928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E27ED83-1117-974A-8D47-D8E9618ED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797248"/>
                <a:ext cx="2016224" cy="1092863"/>
              </a:xfrm>
              <a:prstGeom prst="rect">
                <a:avLst/>
              </a:prstGeom>
              <a:blipFill>
                <a:blip r:embed="rId7"/>
                <a:stretch>
                  <a:fillRect t="-18391" b="-126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9EFC86-AFB6-BC49-B9CA-36AB4FFCC547}"/>
              </a:ext>
            </a:extLst>
          </p:cNvPr>
          <p:cNvSpPr txBox="1"/>
          <p:nvPr/>
        </p:nvSpPr>
        <p:spPr>
          <a:xfrm>
            <a:off x="611560" y="1052736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太陽系の動きを</a:t>
            </a:r>
            <a:r>
              <a:rPr lang="ja-JP" altLang="en-US" sz="2400">
                <a:solidFill>
                  <a:srgbClr val="011893"/>
                </a:solidFill>
              </a:rPr>
              <a:t>支配</a:t>
            </a:r>
            <a:r>
              <a:rPr lang="ja-JP" altLang="en-US" sz="2400"/>
              <a:t>しているのはニュートンの運動方程式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F239682-FAEB-024A-99C7-F07531E9D420}"/>
              </a:ext>
            </a:extLst>
          </p:cNvPr>
          <p:cNvSpPr txBox="1"/>
          <p:nvPr/>
        </p:nvSpPr>
        <p:spPr>
          <a:xfrm>
            <a:off x="4139952" y="386114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速度の変化は力に比例する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509BDA-B0E2-F143-A2BB-DC1182B01AF2}"/>
              </a:ext>
            </a:extLst>
          </p:cNvPr>
          <p:cNvSpPr txBox="1"/>
          <p:nvPr/>
        </p:nvSpPr>
        <p:spPr>
          <a:xfrm>
            <a:off x="4139952" y="514282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速度</a:t>
            </a:r>
            <a:r>
              <a:rPr kumimoji="1" lang="en-US" altLang="ja-JP" sz="2400"/>
              <a:t>×</a:t>
            </a:r>
            <a:r>
              <a:rPr kumimoji="1" lang="ja-JP" altLang="en-US" sz="2400"/>
              <a:t>時間が位置の変化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36CF74-0165-E145-A835-B3A558CC6EBD}"/>
              </a:ext>
            </a:extLst>
          </p:cNvPr>
          <p:cNvSpPr txBox="1"/>
          <p:nvPr/>
        </p:nvSpPr>
        <p:spPr>
          <a:xfrm>
            <a:off x="1259632" y="6237312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これを数値的に解くのが分子動力学法</a:t>
            </a:r>
            <a:endParaRPr kumimoji="1" lang="ja-JP" altLang="en-US" sz="28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29301DD-A5E4-C145-944E-5401CFAA4F27}"/>
              </a:ext>
            </a:extLst>
          </p:cNvPr>
          <p:cNvSpPr txBox="1"/>
          <p:nvPr/>
        </p:nvSpPr>
        <p:spPr>
          <a:xfrm>
            <a:off x="5148064" y="5949280"/>
            <a:ext cx="2576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solidFill>
                  <a:srgbClr val="FF0000"/>
                </a:solidFill>
              </a:rPr>
              <a:t>M</a:t>
            </a:r>
            <a:r>
              <a:rPr kumimoji="1" lang="en-US" altLang="ja-JP" sz="1600"/>
              <a:t>olecular </a:t>
            </a:r>
            <a:r>
              <a:rPr kumimoji="1" lang="en-US" altLang="ja-JP" sz="1600">
                <a:solidFill>
                  <a:srgbClr val="FF0000"/>
                </a:solidFill>
              </a:rPr>
              <a:t>D</a:t>
            </a:r>
            <a:r>
              <a:rPr kumimoji="1" lang="en-US" altLang="ja-JP" sz="1600"/>
              <a:t>ynamics method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118495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433F3A-2390-1B4F-8617-677FF075F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4</a:t>
            </a:r>
            <a:r>
              <a:rPr lang="ja-JP" altLang="en-US"/>
              <a:t>：分子動力学法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13E290-CFC4-8042-BF7C-835E00A72967}"/>
              </a:ext>
            </a:extLst>
          </p:cNvPr>
          <p:cNvSpPr txBox="1"/>
          <p:nvPr/>
        </p:nvSpPr>
        <p:spPr>
          <a:xfrm>
            <a:off x="14989" y="1196752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「文字の形」の構造物を作り、重力をかけてその変化を調べる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572700-2262-0E40-94CE-E139FD952610}"/>
              </a:ext>
            </a:extLst>
          </p:cNvPr>
          <p:cNvSpPr txBox="1"/>
          <p:nvPr/>
        </p:nvSpPr>
        <p:spPr>
          <a:xfrm>
            <a:off x="179512" y="2276872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/>
              <a:t>スパコン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33067F0-7F8E-3646-BC7B-3BB30E8C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581128"/>
            <a:ext cx="4320480" cy="9001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9F00404-F376-824B-BBE1-76A11311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492896"/>
            <a:ext cx="2278378" cy="18002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AD0422A-DE74-EF4A-BC09-92FF5DC1311B}"/>
              </a:ext>
            </a:extLst>
          </p:cNvPr>
          <p:cNvSpPr/>
          <p:nvPr/>
        </p:nvSpPr>
        <p:spPr>
          <a:xfrm>
            <a:off x="3635896" y="4581128"/>
            <a:ext cx="504056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5F63488-9F66-1E4B-83ED-C1927B944124}"/>
              </a:ext>
            </a:extLst>
          </p:cNvPr>
          <p:cNvSpPr/>
          <p:nvPr/>
        </p:nvSpPr>
        <p:spPr>
          <a:xfrm>
            <a:off x="5580112" y="2636912"/>
            <a:ext cx="1944216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95B1B1C-EAD7-484F-AE55-B12E4850A5E4}"/>
              </a:ext>
            </a:extLst>
          </p:cNvPr>
          <p:cNvCxnSpPr/>
          <p:nvPr/>
        </p:nvCxnSpPr>
        <p:spPr>
          <a:xfrm flipV="1">
            <a:off x="4139952" y="2636912"/>
            <a:ext cx="1440160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59F9864-83C8-B544-8B14-B1C18EA260CE}"/>
              </a:ext>
            </a:extLst>
          </p:cNvPr>
          <p:cNvCxnSpPr/>
          <p:nvPr/>
        </p:nvCxnSpPr>
        <p:spPr>
          <a:xfrm flipV="1">
            <a:off x="4139952" y="4581128"/>
            <a:ext cx="144016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矢印 14">
            <a:extLst>
              <a:ext uri="{FF2B5EF4-FFF2-40B4-BE49-F238E27FC236}">
                <a16:creationId xmlns:a16="http://schemas.microsoft.com/office/drawing/2014/main" id="{91955F97-F0C7-3245-99E8-48ADF7E4D72B}"/>
              </a:ext>
            </a:extLst>
          </p:cNvPr>
          <p:cNvSpPr/>
          <p:nvPr/>
        </p:nvSpPr>
        <p:spPr>
          <a:xfrm rot="5400000">
            <a:off x="1993207" y="3847553"/>
            <a:ext cx="387545" cy="41453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7B7D2CB-CD20-A745-BE8F-1D38151E8980}"/>
              </a:ext>
            </a:extLst>
          </p:cNvPr>
          <p:cNvSpPr txBox="1"/>
          <p:nvPr/>
        </p:nvSpPr>
        <p:spPr>
          <a:xfrm>
            <a:off x="251520" y="558924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ビーズをバネでつないだモデルに変換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893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BEA2560-38BD-FD4B-81E1-62B21EDC3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例１：画像処理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601975-8791-6E42-A546-2F1C19655A18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D20AACF-5EF1-664C-B770-30A50242A504}"/>
              </a:ext>
            </a:extLst>
          </p:cNvPr>
          <p:cNvSpPr txBox="1"/>
          <p:nvPr/>
        </p:nvSpPr>
        <p:spPr>
          <a:xfrm>
            <a:off x="179512" y="242088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191736-4E57-D04F-8B85-F56A89D36E1D}"/>
              </a:ext>
            </a:extLst>
          </p:cNvPr>
          <p:cNvSpPr/>
          <p:nvPr/>
        </p:nvSpPr>
        <p:spPr>
          <a:xfrm>
            <a:off x="188392" y="2996952"/>
            <a:ext cx="8964488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</a:t>
            </a:r>
          </a:p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PIL </a:t>
            </a: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Image</a:t>
            </a:r>
          </a:p>
          <a:p>
            <a:b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glob.glob(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"*.png"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 = Image.open(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(w, h) = img.size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img.resize((w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h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Image.LANCZOS).save(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"resized/"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+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28B4D8-3FD4-A240-BDF6-BD1121841CC1}"/>
              </a:ext>
            </a:extLst>
          </p:cNvPr>
          <p:cNvSpPr txBox="1"/>
          <p:nvPr/>
        </p:nvSpPr>
        <p:spPr>
          <a:xfrm>
            <a:off x="107504" y="5085184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ImageMagick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5F87091-9153-AE4A-BCC2-010748D1627A}"/>
              </a:ext>
            </a:extLst>
          </p:cNvPr>
          <p:cNvSpPr/>
          <p:nvPr/>
        </p:nvSpPr>
        <p:spPr>
          <a:xfrm>
            <a:off x="179512" y="5661248"/>
            <a:ext cx="59046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mogrify -path resized -resize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% *.png</a:t>
            </a:r>
          </a:p>
        </p:txBody>
      </p:sp>
    </p:spTree>
    <p:extLst>
      <p:ext uri="{BB962C8B-B14F-4D97-AF65-F5344CB8AC3E}">
        <p14:creationId xmlns:p14="http://schemas.microsoft.com/office/powerpoint/2010/main" val="423465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35A650-0CC1-4B45-A432-C9B8DDF64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kumimoji="1" lang="en-US" altLang="ja-JP"/>
              <a:t>2</a:t>
            </a:r>
            <a:r>
              <a:rPr kumimoji="1" lang="ja-JP" altLang="en-US"/>
              <a:t>：ダイオードの特性調査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608899-C3FA-8D4E-B627-509E856D6FB5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A989D00-5622-1A4B-948F-C57C979159C8}"/>
              </a:ext>
            </a:extLst>
          </p:cNvPr>
          <p:cNvCxnSpPr/>
          <p:nvPr/>
        </p:nvCxnSpPr>
        <p:spPr>
          <a:xfrm flipV="1">
            <a:off x="469285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EB4F8B2-5D92-7B4B-B42C-0FFD9CE7BB8D}"/>
              </a:ext>
            </a:extLst>
          </p:cNvPr>
          <p:cNvCxnSpPr>
            <a:cxnSpLocks/>
          </p:cNvCxnSpPr>
          <p:nvPr/>
        </p:nvCxnSpPr>
        <p:spPr>
          <a:xfrm>
            <a:off x="181253" y="486916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D50C60-998E-6A45-9BE3-CBC150775E4B}"/>
              </a:ext>
            </a:extLst>
          </p:cNvPr>
          <p:cNvSpPr txBox="1"/>
          <p:nvPr/>
        </p:nvSpPr>
        <p:spPr>
          <a:xfrm>
            <a:off x="2845549" y="46531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電圧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242E00-B462-4F49-9249-A3E3C9AAEFA1}"/>
              </a:ext>
            </a:extLst>
          </p:cNvPr>
          <p:cNvSpPr txBox="1"/>
          <p:nvPr/>
        </p:nvSpPr>
        <p:spPr>
          <a:xfrm>
            <a:off x="109245" y="249289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</a:t>
            </a:r>
            <a:r>
              <a:rPr kumimoji="1" lang="ja-JP" altLang="en-US"/>
              <a:t>電流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3F77FBEC-F8ED-914A-8703-FABA3DEB7758}"/>
              </a:ext>
            </a:extLst>
          </p:cNvPr>
          <p:cNvSpPr/>
          <p:nvPr/>
        </p:nvSpPr>
        <p:spPr>
          <a:xfrm>
            <a:off x="469285" y="2689778"/>
            <a:ext cx="1503680" cy="2179382"/>
          </a:xfrm>
          <a:custGeom>
            <a:avLst/>
            <a:gdLst>
              <a:gd name="connsiteX0" fmla="*/ 0 w 1503680"/>
              <a:gd name="connsiteY0" fmla="*/ 2174240 h 2179382"/>
              <a:gd name="connsiteX1" fmla="*/ 1168400 w 1503680"/>
              <a:gd name="connsiteY1" fmla="*/ 1838960 h 2179382"/>
              <a:gd name="connsiteX2" fmla="*/ 1503680 w 1503680"/>
              <a:gd name="connsiteY2" fmla="*/ 0 h 217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3680" h="2179382">
                <a:moveTo>
                  <a:pt x="0" y="2174240"/>
                </a:moveTo>
                <a:cubicBezTo>
                  <a:pt x="458893" y="2187786"/>
                  <a:pt x="917787" y="2201333"/>
                  <a:pt x="1168400" y="1838960"/>
                </a:cubicBezTo>
                <a:cubicBezTo>
                  <a:pt x="1419013" y="1476587"/>
                  <a:pt x="1461346" y="738293"/>
                  <a:pt x="150368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045A4F1-9076-4B49-9E56-8B89E62584E2}"/>
              </a:ext>
            </a:extLst>
          </p:cNvPr>
          <p:cNvCxnSpPr>
            <a:cxnSpLocks/>
          </p:cNvCxnSpPr>
          <p:nvPr/>
        </p:nvCxnSpPr>
        <p:spPr>
          <a:xfrm>
            <a:off x="1693421" y="3284984"/>
            <a:ext cx="0" cy="172819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D3B6F47-F2D9-AD42-982E-80893CF63D59}"/>
              </a:ext>
            </a:extLst>
          </p:cNvPr>
          <p:cNvSpPr txBox="1"/>
          <p:nvPr/>
        </p:nvSpPr>
        <p:spPr>
          <a:xfrm>
            <a:off x="1045349" y="508518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順方向電圧</a:t>
            </a:r>
            <a:r>
              <a:rPr kumimoji="1" lang="en-US" altLang="ja-JP"/>
              <a:t>Vf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3AB91D92-C821-E14A-B569-C68D2C8E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80928"/>
            <a:ext cx="1199226" cy="107049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B8596F4-F1C5-7348-9B87-0F0E1BB4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780928"/>
            <a:ext cx="1199226" cy="107049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6B0E66C4-E089-9144-9431-C17EDFCB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98" y="4302720"/>
            <a:ext cx="1199226" cy="107049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47BA71D-DC81-0249-97D8-E076E94D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293096"/>
            <a:ext cx="1199226" cy="107049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D24195-FC28-F341-989D-2695A966C12E}"/>
              </a:ext>
            </a:extLst>
          </p:cNvPr>
          <p:cNvSpPr txBox="1"/>
          <p:nvPr/>
        </p:nvSpPr>
        <p:spPr>
          <a:xfrm>
            <a:off x="3635896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0.1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B81C0F-AD17-C54C-BA76-5B58A7E85D53}"/>
              </a:ext>
            </a:extLst>
          </p:cNvPr>
          <p:cNvSpPr txBox="1"/>
          <p:nvPr/>
        </p:nvSpPr>
        <p:spPr>
          <a:xfrm>
            <a:off x="5148064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0.2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0BDC966-2597-FF4E-A119-5C5DDCC8EE83}"/>
              </a:ext>
            </a:extLst>
          </p:cNvPr>
          <p:cNvSpPr txBox="1"/>
          <p:nvPr/>
        </p:nvSpPr>
        <p:spPr>
          <a:xfrm>
            <a:off x="3635896" y="393305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0.3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E273B4-54AF-E84D-8249-DF4848CDF17B}"/>
              </a:ext>
            </a:extLst>
          </p:cNvPr>
          <p:cNvSpPr txBox="1"/>
          <p:nvPr/>
        </p:nvSpPr>
        <p:spPr>
          <a:xfrm>
            <a:off x="5220072" y="38610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0.4</a:t>
            </a:r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D9E4F603-BE41-1342-B9BA-83F7C9DC0D3F}"/>
              </a:ext>
            </a:extLst>
          </p:cNvPr>
          <p:cNvCxnSpPr>
            <a:cxnSpLocks/>
          </p:cNvCxnSpPr>
          <p:nvPr/>
        </p:nvCxnSpPr>
        <p:spPr>
          <a:xfrm>
            <a:off x="6696617" y="4797152"/>
            <a:ext cx="1980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8482D2B-0787-094E-9271-DE9B18EBD85D}"/>
              </a:ext>
            </a:extLst>
          </p:cNvPr>
          <p:cNvCxnSpPr/>
          <p:nvPr/>
        </p:nvCxnSpPr>
        <p:spPr>
          <a:xfrm flipV="1">
            <a:off x="6949153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4AACF85-1C48-BF4F-B7FC-EA73CE555325}"/>
              </a:ext>
            </a:extLst>
          </p:cNvPr>
          <p:cNvSpPr txBox="1"/>
          <p:nvPr/>
        </p:nvSpPr>
        <p:spPr>
          <a:xfrm>
            <a:off x="8617918" y="458112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a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C13494B-1D32-BA42-8CB9-C753EE9EA51D}"/>
              </a:ext>
            </a:extLst>
          </p:cNvPr>
          <p:cNvSpPr txBox="1"/>
          <p:nvPr/>
        </p:nvSpPr>
        <p:spPr>
          <a:xfrm>
            <a:off x="6733129" y="2492896"/>
            <a:ext cx="41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Vf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33CE7CA-1ED8-6C45-A38E-2C91387C753F}"/>
              </a:ext>
            </a:extLst>
          </p:cNvPr>
          <p:cNvSpPr txBox="1"/>
          <p:nvPr/>
        </p:nvSpPr>
        <p:spPr>
          <a:xfrm>
            <a:off x="109245" y="486916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4527EF6-96DC-314B-AD60-62BF8459D0AA}"/>
              </a:ext>
            </a:extLst>
          </p:cNvPr>
          <p:cNvSpPr txBox="1"/>
          <p:nvPr/>
        </p:nvSpPr>
        <p:spPr>
          <a:xfrm>
            <a:off x="6589113" y="472514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04532A53-A8DF-394F-B1DA-F3A7F9C3BD07}"/>
              </a:ext>
            </a:extLst>
          </p:cNvPr>
          <p:cNvSpPr/>
          <p:nvPr/>
        </p:nvSpPr>
        <p:spPr>
          <a:xfrm>
            <a:off x="7093169" y="42210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C48C8D68-F389-314F-BCD5-C857077B43F3}"/>
              </a:ext>
            </a:extLst>
          </p:cNvPr>
          <p:cNvSpPr/>
          <p:nvPr/>
        </p:nvSpPr>
        <p:spPr>
          <a:xfrm>
            <a:off x="7309193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7E8E74D-969E-F84F-BC37-998DD86DEA70}"/>
              </a:ext>
            </a:extLst>
          </p:cNvPr>
          <p:cNvSpPr/>
          <p:nvPr/>
        </p:nvSpPr>
        <p:spPr>
          <a:xfrm>
            <a:off x="7597225" y="386104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761919A9-1108-E540-A2C5-72FE79A03F5F}"/>
              </a:ext>
            </a:extLst>
          </p:cNvPr>
          <p:cNvSpPr/>
          <p:nvPr/>
        </p:nvSpPr>
        <p:spPr>
          <a:xfrm>
            <a:off x="7885257" y="328498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96F773E7-7540-BD44-B198-8F2D76485542}"/>
              </a:ext>
            </a:extLst>
          </p:cNvPr>
          <p:cNvSpPr/>
          <p:nvPr/>
        </p:nvSpPr>
        <p:spPr>
          <a:xfrm>
            <a:off x="8173289" y="36450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009105D3-6CC4-6040-94D3-E7323B8704D0}"/>
              </a:ext>
            </a:extLst>
          </p:cNvPr>
          <p:cNvSpPr/>
          <p:nvPr/>
        </p:nvSpPr>
        <p:spPr>
          <a:xfrm>
            <a:off x="8317305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49E93B2D-B1AC-3345-8FCF-4B1A89AF433A}"/>
              </a:ext>
            </a:extLst>
          </p:cNvPr>
          <p:cNvSpPr/>
          <p:nvPr/>
        </p:nvSpPr>
        <p:spPr>
          <a:xfrm>
            <a:off x="8461321" y="443711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>
            <a:extLst>
              <a:ext uri="{FF2B5EF4-FFF2-40B4-BE49-F238E27FC236}">
                <a16:creationId xmlns:a16="http://schemas.microsoft.com/office/drawing/2014/main" id="{CD61109C-8969-5945-B553-A1253CA5A78B}"/>
              </a:ext>
            </a:extLst>
          </p:cNvPr>
          <p:cNvSpPr/>
          <p:nvPr/>
        </p:nvSpPr>
        <p:spPr>
          <a:xfrm>
            <a:off x="2915816" y="364502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>
            <a:extLst>
              <a:ext uri="{FF2B5EF4-FFF2-40B4-BE49-F238E27FC236}">
                <a16:creationId xmlns:a16="http://schemas.microsoft.com/office/drawing/2014/main" id="{B7EDBEF8-CF43-254F-A596-963A65055BDA}"/>
              </a:ext>
            </a:extLst>
          </p:cNvPr>
          <p:cNvSpPr/>
          <p:nvPr/>
        </p:nvSpPr>
        <p:spPr>
          <a:xfrm>
            <a:off x="6372200" y="357301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32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CE9513-0969-6945-B979-2981C88ED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</a:t>
            </a:r>
            <a:r>
              <a:rPr lang="en-US" altLang="ja-JP"/>
              <a:t>2</a:t>
            </a:r>
            <a:r>
              <a:rPr lang="ja-JP" altLang="en-US"/>
              <a:t>：ダイオードの特性調査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05BAC0-5648-1B4E-9A43-75A22E69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92896"/>
            <a:ext cx="1368152" cy="123817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14739F-43B3-2F4C-A6BE-33F245CD333B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BA6CFA-CC26-B349-9F34-969FF957A236}"/>
              </a:ext>
            </a:extLst>
          </p:cNvPr>
          <p:cNvSpPr txBox="1"/>
          <p:nvPr/>
        </p:nvSpPr>
        <p:spPr>
          <a:xfrm>
            <a:off x="1835696" y="249289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ひとつひとつエクセルで開いて、マクロでフィッティングして</a:t>
            </a:r>
            <a:r>
              <a:rPr lang="ja-JP" altLang="en-US"/>
              <a:t>、</a:t>
            </a:r>
            <a:endParaRPr lang="en-US" altLang="ja-JP"/>
          </a:p>
          <a:p>
            <a:r>
              <a:rPr kumimoji="1" lang="ja-JP" altLang="en-US"/>
              <a:t>それを別のシートにコピーして、最後にグラフを作成・・・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E612FEC-65E4-C445-AA0E-E27407309EEF}"/>
              </a:ext>
            </a:extLst>
          </p:cNvPr>
          <p:cNvSpPr txBox="1"/>
          <p:nvPr/>
        </p:nvSpPr>
        <p:spPr>
          <a:xfrm>
            <a:off x="1475656" y="5877272"/>
            <a:ext cx="5557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kumimoji="1" lang="ja-JP" altLang="en-US"/>
              <a:t>後からフィッティング関数を変えたくなったら？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lang="ja-JP" altLang="en-US"/>
              <a:t>データが増えたら？</a:t>
            </a:r>
            <a:endParaRPr lang="en-US" altLang="ja-JP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D08629-3538-A248-A45B-4E65D17C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149080"/>
            <a:ext cx="1342008" cy="12279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24764A-E834-7E40-BE14-70277B3827F9}"/>
              </a:ext>
            </a:extLst>
          </p:cNvPr>
          <p:cNvSpPr txBox="1"/>
          <p:nvPr/>
        </p:nvSpPr>
        <p:spPr>
          <a:xfrm>
            <a:off x="1907704" y="4437112"/>
            <a:ext cx="6502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glob</a:t>
            </a:r>
            <a:r>
              <a:rPr kumimoji="1" lang="ja-JP" altLang="en-US"/>
              <a:t>でファイル一覧を取得、</a:t>
            </a:r>
            <a:r>
              <a:rPr kumimoji="1" lang="en-US" altLang="ja-JP"/>
              <a:t>SciPy</a:t>
            </a:r>
            <a:r>
              <a:rPr kumimoji="1" lang="ja-JP" altLang="en-US"/>
              <a:t>の</a:t>
            </a:r>
            <a:r>
              <a:rPr kumimoji="1" lang="en-US" altLang="ja-JP"/>
              <a:t>curve_fit</a:t>
            </a:r>
            <a:r>
              <a:rPr kumimoji="1" lang="ja-JP" altLang="en-US"/>
              <a:t>でフィッティング</a:t>
            </a:r>
            <a:endParaRPr kumimoji="1" lang="en-US" altLang="ja-JP"/>
          </a:p>
          <a:p>
            <a:r>
              <a:rPr lang="en-US" altLang="ja-JP"/>
              <a:t>matplotlib</a:t>
            </a:r>
            <a:r>
              <a:rPr lang="ja-JP" altLang="en-US"/>
              <a:t>でグラフ作成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76327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A729AB-1EB0-E344-A0E9-878012A52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「プログラマな的感覚」とは</a:t>
            </a:r>
            <a:r>
              <a:rPr lang="en-US" altLang="ja-JP"/>
              <a:t>(</a:t>
            </a:r>
            <a:r>
              <a:rPr lang="ja-JP" altLang="en-US"/>
              <a:t>再掲</a:t>
            </a:r>
            <a:r>
              <a:rPr lang="en-US" altLang="ja-JP"/>
              <a:t>)</a:t>
            </a:r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229F2E-B824-5F49-AF05-831DB341F51B}"/>
              </a:ext>
            </a:extLst>
          </p:cNvPr>
          <p:cNvSpPr txBox="1"/>
          <p:nvPr/>
        </p:nvSpPr>
        <p:spPr>
          <a:xfrm>
            <a:off x="1259632" y="242088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C12F14-C386-F246-87FA-56C5FC5B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64096" cy="86409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371E52F-A9FE-3440-9A58-F6A9C9E2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6" y="2276872"/>
            <a:ext cx="765944" cy="7659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41F149-EBC6-894B-8915-2892BBD8BB2C}"/>
              </a:ext>
            </a:extLst>
          </p:cNvPr>
          <p:cNvSpPr txBox="1"/>
          <p:nvPr/>
        </p:nvSpPr>
        <p:spPr>
          <a:xfrm>
            <a:off x="1259632" y="1268760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F66B58A-7A0A-2540-934D-1160333D58C1}"/>
              </a:ext>
            </a:extLst>
          </p:cNvPr>
          <p:cNvSpPr txBox="1"/>
          <p:nvPr/>
        </p:nvSpPr>
        <p:spPr>
          <a:xfrm>
            <a:off x="179512" y="3501008"/>
            <a:ext cx="8651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Python</a:t>
            </a:r>
            <a:r>
              <a:rPr lang="ja-JP" altLang="en-US" sz="2400"/>
              <a:t>の</a:t>
            </a:r>
            <a:r>
              <a:rPr lang="en-US" altLang="ja-JP" sz="2400"/>
              <a:t>SciPy</a:t>
            </a:r>
            <a:r>
              <a:rPr lang="ja-JP" altLang="en-US" sz="2400"/>
              <a:t>ライブラリや、</a:t>
            </a:r>
            <a:r>
              <a:rPr lang="en-US" altLang="ja-JP" sz="2400"/>
              <a:t>curve_fit</a:t>
            </a:r>
            <a:r>
              <a:rPr lang="ja-JP" altLang="en-US" sz="2400"/>
              <a:t>を知っている必要はない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51AA46-C12B-4D4D-BC09-BB447A91DE98}"/>
              </a:ext>
            </a:extLst>
          </p:cNvPr>
          <p:cNvSpPr txBox="1"/>
          <p:nvPr/>
        </p:nvSpPr>
        <p:spPr>
          <a:xfrm>
            <a:off x="20424" y="4221088"/>
            <a:ext cx="760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「これは</a:t>
            </a:r>
            <a:r>
              <a:rPr lang="en-US" altLang="ja-JP" sz="2400"/>
              <a:t>Python</a:t>
            </a:r>
            <a:r>
              <a:rPr lang="ja-JP" altLang="en-US" sz="2400"/>
              <a:t>なら数行でできるはず」と思えば</a:t>
            </a:r>
            <a:endParaRPr lang="en-US" altLang="ja-JP" sz="2400"/>
          </a:p>
          <a:p>
            <a:r>
              <a:rPr kumimoji="1" lang="ja-JP" altLang="en-US" sz="2400"/>
              <a:t>「</a:t>
            </a:r>
            <a:r>
              <a:rPr kumimoji="1" lang="en-US" altLang="ja-JP" sz="2400"/>
              <a:t>Python </a:t>
            </a:r>
            <a:r>
              <a:rPr kumimoji="1" lang="ja-JP" altLang="en-US" sz="2400"/>
              <a:t>フィッティング」でググるとすぐに出てくる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AB8FE0-B9F0-1843-A925-B553F9AA1CC3}"/>
              </a:ext>
            </a:extLst>
          </p:cNvPr>
          <p:cNvSpPr txBox="1"/>
          <p:nvPr/>
        </p:nvSpPr>
        <p:spPr>
          <a:xfrm>
            <a:off x="107504" y="5661248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1">
                    <a:lumMod val="65000"/>
                  </a:schemeClr>
                </a:solidFill>
              </a:rPr>
              <a:t>「プログラマ的な感覚」がなければ、そもそも検索しない</a:t>
            </a:r>
            <a:endParaRPr kumimoji="1" lang="ja-JP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1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4420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1290</TotalTime>
  <Words>2521</Words>
  <Application>Microsoft Macintosh PowerPoint</Application>
  <PresentationFormat>画面に合わせる (4:3)</PresentationFormat>
  <Paragraphs>453</Paragraphs>
  <Slides>47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6" baseType="lpstr">
      <vt:lpstr>HGｺﾞｼｯｸE</vt:lpstr>
      <vt:lpstr>Osaka Regular-Mono</vt:lpstr>
      <vt:lpstr>游ゴシック</vt:lpstr>
      <vt:lpstr>Arial</vt:lpstr>
      <vt:lpstr>Cambria Math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236</cp:revision>
  <dcterms:created xsi:type="dcterms:W3CDTF">2019-01-02T05:23:01Z</dcterms:created>
  <dcterms:modified xsi:type="dcterms:W3CDTF">2019-09-19T06:57:04Z</dcterms:modified>
</cp:coreProperties>
</file>